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58" r:id="rId3"/>
    <p:sldId id="262" r:id="rId4"/>
    <p:sldId id="261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FE8080-B743-4D25-AB00-9E6AB6C83734}">
          <p14:sldIdLst>
            <p14:sldId id="267"/>
            <p14:sldId id="258"/>
            <p14:sldId id="262"/>
            <p14:sldId id="261"/>
            <p14:sldId id="263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69"/>
    <a:srgbClr val="FFDEAD"/>
    <a:srgbClr val="F57C78"/>
    <a:srgbClr val="3DA907"/>
    <a:srgbClr val="8064A2"/>
    <a:srgbClr val="94BA46"/>
    <a:srgbClr val="37ABCA"/>
    <a:srgbClr val="FFECB8"/>
    <a:srgbClr val="C3D69B"/>
    <a:srgbClr val="87A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5455" autoAdjust="0"/>
  </p:normalViewPr>
  <p:slideViewPr>
    <p:cSldViewPr>
      <p:cViewPr>
        <p:scale>
          <a:sx n="66" d="100"/>
          <a:sy n="66" d="100"/>
        </p:scale>
        <p:origin x="654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58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9B47C4-1AFF-435F-8C7D-D10F63A175CE}" type="datetimeFigureOut">
              <a:rPr lang="fa-IR" smtClean="0"/>
              <a:t>08/06/1441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F1B22E9-16CD-4655-B180-D97FFC2635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521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593E95-078C-4883-B325-D9245A020A6E}" type="datetimeFigureOut">
              <a:rPr lang="fa-IR" smtClean="0"/>
              <a:t>08/06/1441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BA9D575-3985-4A91-BF89-E45508ECB79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646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9D575-3985-4A91-BF89-E45508ECB796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2865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9D575-3985-4A91-BF89-E45508ECB796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2865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9D575-3985-4A91-BF89-E45508ECB796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286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3015" y="76200"/>
            <a:ext cx="14141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9600" b="1" dirty="0">
                <a:ln w="31550" cmpd="sng">
                  <a:noFill/>
                  <a:prstDash val="solid"/>
                </a:ln>
                <a:gradFill flip="none" rotWithShape="1">
                  <a:gsLst>
                    <a:gs pos="0">
                      <a:schemeClr val="tx2">
                        <a:lumMod val="40000"/>
                        <a:lumOff val="60000"/>
                        <a:tint val="66000"/>
                        <a:satMod val="160000"/>
                      </a:schemeClr>
                    </a:gs>
                    <a:gs pos="50000">
                      <a:schemeClr val="tx2">
                        <a:lumMod val="40000"/>
                        <a:lumOff val="60000"/>
                        <a:tint val="44500"/>
                        <a:satMod val="160000"/>
                      </a:schemeClr>
                    </a:gs>
                    <a:gs pos="100000">
                      <a:schemeClr val="tx2">
                        <a:lumMod val="40000"/>
                        <a:lumOff val="60000"/>
                        <a:tint val="23500"/>
                        <a:satMod val="160000"/>
                      </a:schemeClr>
                    </a:gs>
                  </a:gsLst>
                  <a:lin ang="10800000" scaled="1"/>
                  <a:tileRect/>
                </a:gradFill>
                <a:latin typeface="Besmellah 1" pitchFamily="2" charset="0"/>
                <a:cs typeface="2  Esfehan" panose="00000700000000000000" pitchFamily="2" charset="-78"/>
              </a:rPr>
              <a:t>a</a:t>
            </a:r>
            <a:endParaRPr lang="en-US" sz="9600" b="1" cap="none" spc="0" dirty="0">
              <a:ln w="31550" cmpd="sng">
                <a:noFill/>
                <a:prstDash val="solid"/>
              </a:ln>
              <a:gradFill flip="none" rotWithShape="1">
                <a:gsLst>
                  <a:gs pos="0">
                    <a:schemeClr val="tx2">
                      <a:lumMod val="40000"/>
                      <a:lumOff val="60000"/>
                      <a:tint val="66000"/>
                      <a:satMod val="160000"/>
                    </a:schemeClr>
                  </a:gs>
                  <a:gs pos="50000">
                    <a:schemeClr val="tx2">
                      <a:lumMod val="40000"/>
                      <a:lumOff val="60000"/>
                      <a:tint val="44500"/>
                      <a:satMod val="160000"/>
                    </a:schemeClr>
                  </a:gs>
                  <a:gs pos="100000">
                    <a:schemeClr val="tx2">
                      <a:lumMod val="40000"/>
                      <a:lumOff val="60000"/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atin typeface="Besmellah 1" pitchFamily="2" charset="0"/>
              <a:cs typeface="2  Esfehan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305800" cy="707886"/>
          </a:xfrm>
          <a:prstGeom prst="rect">
            <a:avLst/>
          </a:prstGeom>
          <a:noFill/>
          <a:effectLst>
            <a:glow rad="533400">
              <a:srgbClr val="FFFF00"/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fa-IR" sz="4000" b="1" dirty="0" smtClean="0">
                <a:ln w="6600">
                  <a:noFill/>
                  <a:prstDash val="solid"/>
                </a:ln>
                <a:solidFill>
                  <a:srgbClr val="F57C78"/>
                </a:solidFill>
                <a:cs typeface="Entezar     &lt;---------" panose="00000700000000000000" pitchFamily="2" charset="-78"/>
              </a:rPr>
              <a:t>نرم افزار جامع قرآنی</a:t>
            </a:r>
            <a:endParaRPr lang="en-US" sz="4000" b="1" dirty="0">
              <a:ln w="6600">
                <a:noFill/>
                <a:prstDash val="solid"/>
              </a:ln>
              <a:solidFill>
                <a:srgbClr val="F57C78"/>
              </a:solidFill>
              <a:cs typeface="Entezar     &lt;---------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843" y="6229290"/>
            <a:ext cx="15985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a-IR" sz="2000" b="1" dirty="0" smtClean="0">
                <a:ln w="11430">
                  <a:noFill/>
                </a:ln>
                <a:gradFill flip="none" rotWithShape="1">
                  <a:gsLst>
                    <a:gs pos="0">
                      <a:srgbClr val="1976CE">
                        <a:shade val="30000"/>
                        <a:satMod val="115000"/>
                      </a:srgbClr>
                    </a:gs>
                    <a:gs pos="50000">
                      <a:srgbClr val="1976CE">
                        <a:shade val="67500"/>
                        <a:satMod val="115000"/>
                      </a:srgbClr>
                    </a:gs>
                    <a:gs pos="100000">
                      <a:srgbClr val="1976CE">
                        <a:shade val="100000"/>
                        <a:satMod val="115000"/>
                      </a:srgbClr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IRANSans" panose="02040503050201020203" pitchFamily="18" charset="-78"/>
                <a:cs typeface="IRANSans" panose="02040503050201020203" pitchFamily="18" charset="-78"/>
              </a:rPr>
              <a:t>گروه نقطه آغاز</a:t>
            </a:r>
            <a:endParaRPr lang="en-US" sz="2000" b="1" cap="none" spc="0" dirty="0">
              <a:ln w="11430">
                <a:noFill/>
              </a:ln>
              <a:gradFill flip="none" rotWithShape="1">
                <a:gsLst>
                  <a:gs pos="0">
                    <a:srgbClr val="1976CE">
                      <a:shade val="30000"/>
                      <a:satMod val="115000"/>
                    </a:srgbClr>
                  </a:gs>
                  <a:gs pos="50000">
                    <a:srgbClr val="1976CE">
                      <a:shade val="67500"/>
                      <a:satMod val="115000"/>
                    </a:srgbClr>
                  </a:gs>
                  <a:gs pos="100000">
                    <a:srgbClr val="1976C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819400"/>
            <a:ext cx="8305800" cy="1862048"/>
          </a:xfrm>
          <a:prstGeom prst="rect">
            <a:avLst/>
          </a:prstGeom>
          <a:noFill/>
          <a:effectLst>
            <a:glow rad="533400">
              <a:srgbClr val="FFFF00"/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fa-IR" sz="11500" dirty="0" smtClean="0">
                <a:ln w="0"/>
                <a:solidFill>
                  <a:srgbClr val="FFC269"/>
                </a:solidFill>
                <a:effectLst/>
                <a:cs typeface="Entezar     &lt;---------" panose="00000700000000000000" pitchFamily="2" charset="-78"/>
              </a:rPr>
              <a:t>بالقرآن</a:t>
            </a:r>
            <a:endParaRPr lang="en-US" sz="11500" dirty="0">
              <a:ln w="0"/>
              <a:solidFill>
                <a:srgbClr val="FFC269"/>
              </a:solidFill>
              <a:effectLst/>
              <a:cs typeface="Entezar     &lt;---------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618" y="5181600"/>
            <a:ext cx="854964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1033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863272"/>
              </p:ext>
            </p:extLst>
          </p:nvPr>
        </p:nvGraphicFramePr>
        <p:xfrm>
          <a:off x="914400" y="3810000"/>
          <a:ext cx="7239000" cy="121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(تحلیل و تدبر)</a:t>
                      </a:r>
                      <a:endParaRPr lang="fa-IR" sz="1500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(ترجمه</a:t>
                      </a:r>
                      <a:r>
                        <a:rPr lang="fa-IR" sz="1500" b="0" baseline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 قرآن)</a:t>
                      </a:r>
                      <a:endParaRPr lang="fa-IR" sz="1500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A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(مفاهیم قرآنی)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7C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5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(لسان قرآن) </a:t>
                      </a:r>
                      <a:endParaRPr lang="fa-IR" sz="1500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A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gridSpan="4"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افزارهای کاربردی لاین تخصصی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E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entagon 1"/>
          <p:cNvSpPr/>
          <p:nvPr/>
        </p:nvSpPr>
        <p:spPr>
          <a:xfrm>
            <a:off x="46220" y="1035570"/>
            <a:ext cx="1706380" cy="1143000"/>
          </a:xfrm>
          <a:prstGeom prst="homePlate">
            <a:avLst/>
          </a:prstGeom>
          <a:solidFill>
            <a:srgbClr val="FFDEAD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b="1" dirty="0" smtClean="0">
                <a:solidFill>
                  <a:schemeClr val="tx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مسیر تخصصی</a:t>
            </a:r>
            <a:endParaRPr lang="fa-IR" sz="1600" b="1" dirty="0">
              <a:solidFill>
                <a:schemeClr val="tx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67565"/>
              </p:ext>
            </p:extLst>
          </p:nvPr>
        </p:nvGraphicFramePr>
        <p:xfrm>
          <a:off x="-723900" y="762000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 اعجاز قرآنی</a:t>
                      </a:r>
                      <a:endParaRPr lang="fa-IR" b="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افزارهای کاربردی اعجاز</a:t>
                      </a:r>
                      <a:endParaRPr lang="fa-IR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entagon 10"/>
          <p:cNvSpPr/>
          <p:nvPr/>
        </p:nvSpPr>
        <p:spPr>
          <a:xfrm>
            <a:off x="152400" y="2606039"/>
            <a:ext cx="1752600" cy="975360"/>
          </a:xfrm>
          <a:prstGeom prst="homePlat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مسیر اعجاز</a:t>
            </a:r>
            <a:endParaRPr lang="fa-IR" sz="14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76200" y="182880"/>
            <a:ext cx="1066800" cy="73152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 1</a:t>
            </a:r>
            <a:endParaRPr lang="fa-IR" sz="20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85800" y="182880"/>
            <a:ext cx="1066800" cy="731520"/>
          </a:xfrm>
          <a:prstGeom prst="downArrow">
            <a:avLst>
              <a:gd name="adj1" fmla="val 75293"/>
              <a:gd name="adj2" fmla="val 50000"/>
            </a:avLst>
          </a:prstGeom>
          <a:solidFill>
            <a:srgbClr val="F57C7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 2</a:t>
            </a:r>
            <a:endParaRPr lang="fa-IR" sz="20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447800" y="182880"/>
            <a:ext cx="1066800" cy="73152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 3</a:t>
            </a:r>
            <a:endParaRPr lang="fa-IR" sz="20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2133600" y="182880"/>
            <a:ext cx="1066800" cy="73152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 4</a:t>
            </a:r>
            <a:endParaRPr lang="fa-IR" sz="20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53618"/>
              </p:ext>
            </p:extLst>
          </p:nvPr>
        </p:nvGraphicFramePr>
        <p:xfrm>
          <a:off x="-723900" y="758911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 هنری قرآنی</a:t>
                      </a:r>
                      <a:endParaRPr lang="fa-IR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A9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افزارهای کاربردی هنری قرآن</a:t>
                      </a:r>
                      <a:endParaRPr lang="fa-IR" b="0" dirty="0">
                        <a:solidFill>
                          <a:schemeClr val="tx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" name="Pentagon 48"/>
          <p:cNvSpPr/>
          <p:nvPr/>
        </p:nvSpPr>
        <p:spPr>
          <a:xfrm>
            <a:off x="293326" y="4008869"/>
            <a:ext cx="1752600" cy="975360"/>
          </a:xfrm>
          <a:prstGeom prst="homePlat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مسیر هنری</a:t>
            </a:r>
            <a:endParaRPr lang="fa-IR" sz="14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99803"/>
              </p:ext>
            </p:extLst>
          </p:nvPr>
        </p:nvGraphicFramePr>
        <p:xfrm>
          <a:off x="-723900" y="762000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 اجتماعی</a:t>
                      </a:r>
                      <a:endParaRPr lang="fa-IR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50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افزارهای کاربردی اجتماعی</a:t>
                      </a:r>
                      <a:endParaRPr lang="fa-IR" b="0" dirty="0">
                        <a:solidFill>
                          <a:schemeClr val="tx1"/>
                        </a:solidFill>
                        <a:latin typeface="IRANSans(FaNum)" panose="020B0506030804020204" pitchFamily="34" charset="-78"/>
                        <a:ea typeface="Tahoma" panose="020B0604030504040204" pitchFamily="34" charset="0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3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" name="Pentagon 51"/>
          <p:cNvSpPr/>
          <p:nvPr/>
        </p:nvSpPr>
        <p:spPr>
          <a:xfrm>
            <a:off x="457200" y="5501640"/>
            <a:ext cx="1752600" cy="975360"/>
          </a:xfrm>
          <a:prstGeom prst="homePlate">
            <a:avLst/>
          </a:prstGeom>
          <a:solidFill>
            <a:srgbClr val="CF5052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مسیر اجتماعی</a:t>
            </a:r>
            <a:endParaRPr lang="fa-IR" sz="1400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12839" y="1524000"/>
            <a:ext cx="1487429" cy="1412266"/>
          </a:xfrm>
          <a:prstGeom prst="straightConnector1">
            <a:avLst/>
          </a:prstGeom>
          <a:ln w="63500" cap="flat" cmpd="sng">
            <a:solidFill>
              <a:schemeClr val="bg1"/>
            </a:solidFill>
            <a:prstDash val="solid"/>
            <a:bevel/>
            <a:headEnd type="none" w="sm" len="sm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11400" y="1524000"/>
            <a:ext cx="1557669" cy="2708973"/>
          </a:xfrm>
          <a:prstGeom prst="straightConnector1">
            <a:avLst/>
          </a:prstGeom>
          <a:ln w="63500" cap="sq" cmpd="sng">
            <a:solidFill>
              <a:schemeClr val="bg1"/>
            </a:solidFill>
            <a:prstDash val="solid"/>
            <a:round/>
            <a:headEnd type="none" w="sm" len="sm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159000" y="1524000"/>
            <a:ext cx="1689100" cy="4267200"/>
          </a:xfrm>
          <a:prstGeom prst="straightConnector1">
            <a:avLst/>
          </a:prstGeom>
          <a:ln w="63500" cap="sq" cmpd="sng">
            <a:solidFill>
              <a:schemeClr val="bg1"/>
            </a:solidFill>
            <a:prstDash val="solid"/>
            <a:round/>
            <a:headEnd type="none" w="sm" len="sm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lus 22"/>
          <p:cNvSpPr/>
          <p:nvPr/>
        </p:nvSpPr>
        <p:spPr>
          <a:xfrm>
            <a:off x="3886200" y="4222229"/>
            <a:ext cx="457200" cy="457200"/>
          </a:xfrm>
          <a:prstGeom prst="mathPlus">
            <a:avLst/>
          </a:prstGeom>
          <a:solidFill>
            <a:schemeClr val="bg1"/>
          </a:solidFill>
          <a:ln w="15875" cap="sq" cmpd="sng">
            <a:solidFill>
              <a:schemeClr val="tx1"/>
            </a:solidFill>
            <a:prstDash val="solid"/>
            <a:round/>
            <a:headEnd type="diamond" w="sm" len="sm"/>
            <a:tailEnd type="stealth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Plus 32"/>
          <p:cNvSpPr/>
          <p:nvPr/>
        </p:nvSpPr>
        <p:spPr>
          <a:xfrm>
            <a:off x="3886200" y="2866505"/>
            <a:ext cx="457200" cy="457200"/>
          </a:xfrm>
          <a:prstGeom prst="mathPlus">
            <a:avLst/>
          </a:prstGeom>
          <a:solidFill>
            <a:schemeClr val="bg1"/>
          </a:solidFill>
          <a:ln w="15875" cap="sq" cmpd="sng">
            <a:solidFill>
              <a:schemeClr val="tx1"/>
            </a:solidFill>
            <a:prstDash val="solid"/>
            <a:round/>
            <a:headEnd type="diamond" w="sm" len="sm"/>
            <a:tailEnd type="stealth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Plus 33"/>
          <p:cNvSpPr/>
          <p:nvPr/>
        </p:nvSpPr>
        <p:spPr>
          <a:xfrm>
            <a:off x="3886200" y="5754584"/>
            <a:ext cx="457200" cy="457200"/>
          </a:xfrm>
          <a:prstGeom prst="mathPlus">
            <a:avLst/>
          </a:prstGeom>
          <a:solidFill>
            <a:schemeClr val="bg1"/>
          </a:solidFill>
          <a:ln w="15875" cap="sq" cmpd="sng">
            <a:solidFill>
              <a:schemeClr val="tx1"/>
            </a:solidFill>
            <a:prstDash val="solid"/>
            <a:round/>
            <a:headEnd type="diamond" w="sm" len="sm"/>
            <a:tailEnd type="stealth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Cloud 24"/>
          <p:cNvSpPr/>
          <p:nvPr/>
        </p:nvSpPr>
        <p:spPr>
          <a:xfrm>
            <a:off x="6781800" y="1371601"/>
            <a:ext cx="2256504" cy="88317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1400" b="1" dirty="0" smtClean="0">
                <a:solidFill>
                  <a:schemeClr val="accent6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هوش تدبر قرآنی</a:t>
            </a:r>
            <a:endParaRPr lang="fa-IR" sz="1400" b="1" dirty="0">
              <a:solidFill>
                <a:schemeClr val="accent6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27" name="Cloud 26"/>
          <p:cNvSpPr/>
          <p:nvPr/>
        </p:nvSpPr>
        <p:spPr>
          <a:xfrm>
            <a:off x="6781800" y="2544331"/>
            <a:ext cx="2210843" cy="88467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1400" b="1" dirty="0" smtClean="0">
                <a:solidFill>
                  <a:srgbClr val="825DAC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هوش اعجاز قرآنی</a:t>
            </a:r>
            <a:endParaRPr lang="fa-IR" sz="1400" b="1" dirty="0">
              <a:solidFill>
                <a:srgbClr val="825DAC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28" name="Cloud 27"/>
          <p:cNvSpPr/>
          <p:nvPr/>
        </p:nvSpPr>
        <p:spPr>
          <a:xfrm>
            <a:off x="6858000" y="3733800"/>
            <a:ext cx="2257547" cy="838201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1400" b="1" dirty="0" smtClean="0">
                <a:solidFill>
                  <a:srgbClr val="87A83F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هوش هنری قرآنی</a:t>
            </a:r>
            <a:endParaRPr lang="fa-IR" sz="1400" b="1" dirty="0">
              <a:solidFill>
                <a:srgbClr val="87A83F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29" name="Cloud 28"/>
          <p:cNvSpPr/>
          <p:nvPr/>
        </p:nvSpPr>
        <p:spPr>
          <a:xfrm>
            <a:off x="6553200" y="4908030"/>
            <a:ext cx="2562347" cy="88317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sz="1400" b="1" dirty="0" smtClean="0">
                <a:solidFill>
                  <a:srgbClr val="DC5759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هوش اجتماعی قرآنی</a:t>
            </a:r>
            <a:endParaRPr lang="fa-IR" sz="1400" b="1" dirty="0">
              <a:solidFill>
                <a:srgbClr val="DC5759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39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-0.20555 C -3.33333E-6 -0.29791 0.02622 -0.41111 0.04792 -0.41111 L 0.09584 -0.41111 " pathEditMode="relative" rAng="0" ptsTypes="FfFF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2055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9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7" presetClass="path" presetSubtype="0" accel="50000" decel="50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3.33333E-6 2.22222E-6 L 0.06007 0.03912 C 0.07291 0.04791 0.09184 0.05278 0.11146 0.05278 C 0.13402 0.05278 0.15173 0.04791 0.16458 0.03912 L 0.225 2.22222E-6 " pathEditMode="relative" rAng="0" ptsTypes="FffFF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50" y="263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7" presetClass="path" presetSubtype="0" accel="50000" decel="50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-3.33333E-6 -3.7037E-7 L 0.09358 0.04005 C 0.1132 0.04907 0.14271 0.05394 0.17327 0.05394 C 0.20834 0.05394 0.23629 0.04907 0.25591 0.04005 L 0.35 -3.7037E-7 " pathEditMode="relative" rAng="0" ptsTypes="FffFF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268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7" presetClass="path" presetSubtype="0" accel="50000" decel="50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3.33333E-6 -3.7037E-7 L 0.12274 0.04005 C 0.14843 0.04907 0.18698 0.05394 0.22708 0.05394 C 0.27291 0.05394 0.30955 0.04907 0.33524 0.04005 L 0.45833 -3.7037E-7 " pathEditMode="relative" rAng="0" ptsTypes="FffFF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268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7" presetClass="path" presetSubtype="0" accel="50000" decel="5000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Motion origin="layout" path="M 3.33333E-6 -3.7037E-7 L 0.16267 0.04005 C 0.19705 0.04907 0.24809 0.05394 0.30139 0.05394 C 0.36215 0.05394 0.41076 0.04907 0.44514 0.04005 L 0.60833 -3.7037E-7 " pathEditMode="relative" rAng="0" ptsTypes="FffFF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1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6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4.07407E-6 L 3.33333E-6 0.11944 C 3.33333E-6 0.17314 0.11684 0.26759 0.2125 0.26759 C 0.28333 0.26759 0.33455 0.26551 0.40555 0.26551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8" y="1338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4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6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-2.96296E-6 L 3.33333E-6 0.20278 C 3.33333E-6 0.29398 0.11041 0.46736 0.2059 0.46736 L 0.40816 0.46713 " pathEditMode="relative" rAng="0" ptsTypes="AAAA">
                                      <p:cBhvr>
                                        <p:cTn id="7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99" y="2335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8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6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3.33333E-6 4.07407E-6 L 3.33333E-6 0.28078 C 3.33333E-6 0.40671 0.09739 0.68865 0.19271 0.68865 L 0.40694 0.68657 " pathEditMode="relative" rAng="0" ptsTypes="AAAA">
                                      <p:cBhvr>
                                        <p:cTn id="9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47" y="34421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9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8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4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7" presetClass="emph" presetSubtype="0" fill="remove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9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9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9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90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7" presetClass="emph" presetSubtype="0" fill="remove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9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8" dur="9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9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90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7" presetClass="emph" presetSubtype="0" fill="remove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9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8" dur="9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9" dur="9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90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7" presetClass="emph" presetSubtype="0" fill="remove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9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8" dur="9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9" dur="9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9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11" grpId="0" animBg="1"/>
      <p:bldP spid="3" grpId="0" animBg="1"/>
      <p:bldP spid="3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49" grpId="0" animBg="1"/>
      <p:bldP spid="52" grpId="0" animBg="1"/>
      <p:bldP spid="23" grpId="0" animBg="1"/>
      <p:bldP spid="33" grpId="0" animBg="1"/>
      <p:bldP spid="34" grpId="0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7556500" y="1066800"/>
            <a:ext cx="1511300" cy="1693605"/>
          </a:xfrm>
          <a:prstGeom prst="frame">
            <a:avLst>
              <a:gd name="adj1" fmla="val 8690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3200"/>
          </a:p>
        </p:txBody>
      </p:sp>
      <p:sp>
        <p:nvSpPr>
          <p:cNvPr id="7" name="TextBox 6"/>
          <p:cNvSpPr txBox="1"/>
          <p:nvPr/>
        </p:nvSpPr>
        <p:spPr>
          <a:xfrm>
            <a:off x="6946900" y="-51375"/>
            <a:ext cx="2209800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solidFill>
                  <a:schemeClr val="bg1"/>
                </a:solidFill>
                <a:effectLst/>
                <a:cs typeface="B Titr" panose="00000700000000000000" pitchFamily="2" charset="-78"/>
              </a:rPr>
              <a:t>مسیر تخصصی</a:t>
            </a:r>
            <a:endParaRPr lang="fa-IR" sz="3200" b="1" dirty="0">
              <a:solidFill>
                <a:schemeClr val="bg1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" y="1236405"/>
            <a:ext cx="990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 smtClean="0">
                <a:solidFill>
                  <a:srgbClr val="268AA2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فاز 1</a:t>
            </a:r>
            <a:endParaRPr lang="fa-IR" sz="2400" dirty="0">
              <a:solidFill>
                <a:srgbClr val="268AA2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529" y="2760405"/>
            <a:ext cx="990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 smtClean="0">
                <a:solidFill>
                  <a:srgbClr val="F2A700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فاز 2</a:t>
            </a:r>
            <a:endParaRPr lang="fa-IR" sz="2400" dirty="0">
              <a:solidFill>
                <a:srgbClr val="F2A700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5228" y="4208205"/>
            <a:ext cx="990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 smtClean="0">
                <a:solidFill>
                  <a:srgbClr val="D13F70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فاز 3</a:t>
            </a:r>
            <a:endParaRPr lang="fa-IR" sz="2400" dirty="0">
              <a:solidFill>
                <a:srgbClr val="D13F70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4344" y="5732205"/>
            <a:ext cx="990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 smtClean="0">
                <a:solidFill>
                  <a:srgbClr val="6EA92D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فاز 4</a:t>
            </a:r>
            <a:endParaRPr lang="fa-IR" sz="2400" dirty="0">
              <a:solidFill>
                <a:srgbClr val="6EA92D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8600" y="1752705"/>
            <a:ext cx="990600" cy="0"/>
          </a:xfrm>
          <a:prstGeom prst="straightConnector1">
            <a:avLst/>
          </a:prstGeom>
          <a:ln>
            <a:solidFill>
              <a:srgbClr val="268A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28600" y="3281680"/>
            <a:ext cx="990600" cy="0"/>
          </a:xfrm>
          <a:prstGeom prst="straightConnector1">
            <a:avLst/>
          </a:prstGeom>
          <a:ln>
            <a:solidFill>
              <a:srgbClr val="F2A7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8600" y="4741605"/>
            <a:ext cx="990600" cy="0"/>
          </a:xfrm>
          <a:prstGeom prst="straightConnector1">
            <a:avLst/>
          </a:prstGeom>
          <a:ln>
            <a:solidFill>
              <a:srgbClr val="D13F7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28600" y="6265605"/>
            <a:ext cx="990600" cy="0"/>
          </a:xfrm>
          <a:prstGeom prst="straightConnector1">
            <a:avLst/>
          </a:prstGeom>
          <a:ln>
            <a:solidFill>
              <a:srgbClr val="6EA92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02550" y="1251882"/>
            <a:ext cx="1219200" cy="132343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2000" b="1" dirty="0" smtClean="0">
                <a:solidFill>
                  <a:srgbClr val="7030A0"/>
                </a:solidFill>
                <a:effectLst/>
                <a:cs typeface="B Titr" panose="00000700000000000000" pitchFamily="2" charset="-78"/>
              </a:rPr>
              <a:t>میز کارهای کاربر تخصصی قرآنی</a:t>
            </a:r>
            <a:endParaRPr lang="fa-IR" sz="2000" b="1" dirty="0">
              <a:solidFill>
                <a:srgbClr val="7030A0"/>
              </a:solidFill>
              <a:effectLst/>
              <a:cs typeface="B Titr" panose="000007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529685"/>
              </p:ext>
            </p:extLst>
          </p:nvPr>
        </p:nvGraphicFramePr>
        <p:xfrm>
          <a:off x="1371600" y="900048"/>
          <a:ext cx="6096000" cy="13783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8332">
                <a:tc>
                  <a:txBody>
                    <a:bodyPr/>
                    <a:lstStyle/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جستجوی پیشرفته قرآنی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انواع نمایشهای پیشرفته قرآنی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مشابه یابی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مرتب سازی و دسته بندی پیشرفته آیات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سایر فرمهای مبتنی بر پایگاه داده لسان قرآن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BC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algn="ctr" rtl="1">
                        <a:lnSpc>
                          <a:spcPct val="200000"/>
                        </a:lnSpc>
                      </a:pPr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(لسان قرآن)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5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59424"/>
              </p:ext>
            </p:extLst>
          </p:nvPr>
        </p:nvGraphicFramePr>
        <p:xfrm>
          <a:off x="1371600" y="2357561"/>
          <a:ext cx="6096000" cy="140196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961">
                <a:tc>
                  <a:txBody>
                    <a:bodyPr/>
                    <a:lstStyle/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لغات قرآنی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مفاهیم قرآنی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همنشین های واژگان قرآنی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روایات ذیل آیات قرآن و ارتباطات آنها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سایر نرم افزارهای مبتنی</a:t>
                      </a:r>
                      <a:r>
                        <a:rPr lang="fa-IR" sz="1300" b="0" kern="1200" baseline="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 بر پایگاه داده </a:t>
                      </a: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مفاهیم قرآنی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(مفاهیم قرآنی)</a:t>
                      </a:r>
                      <a:endParaRPr lang="fa-IR" sz="1400" b="0" dirty="0">
                        <a:solidFill>
                          <a:schemeClr val="bg1"/>
                        </a:solidFill>
                        <a:latin typeface="IRANSans(FaNum)" panose="020B0506030804020204" pitchFamily="34" charset="-78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A7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75604"/>
              </p:ext>
            </p:extLst>
          </p:nvPr>
        </p:nvGraphicFramePr>
        <p:xfrm>
          <a:off x="1371600" y="3838704"/>
          <a:ext cx="6096000" cy="13939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3930">
                <a:tc>
                  <a:txBody>
                    <a:bodyPr/>
                    <a:lstStyle/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ترجمه گام به گام و تخصصی آیات قرآن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ترجمه ساختاری آیات قرآن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لحن و آهنگ آیات قرآن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خطاب شناسی آیات قرآن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3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سایر نرم افزارهای مبتنی بر پایگاه داده ترجمه قرآن</a:t>
                      </a:r>
                      <a:endParaRPr lang="fa-IR" sz="1300" dirty="0">
                        <a:latin typeface="IRANSans(FaNum)" panose="020B0506030804020204" pitchFamily="34" charset="-78"/>
                        <a:cs typeface="IRANSans(FaNum)" panose="020B0506030804020204" pitchFamily="34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719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200000"/>
                        </a:lnSpc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marL="0" algn="ctr" defTabSz="914400" rtl="1" eaLnBrk="1" latinLnBrk="0" hangingPunct="1">
                        <a:lnSpc>
                          <a:spcPct val="200000"/>
                        </a:lnSpc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(ترجمه قرآن)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53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977981"/>
              </p:ext>
            </p:extLst>
          </p:nvPr>
        </p:nvGraphicFramePr>
        <p:xfrm>
          <a:off x="1371600" y="5311816"/>
          <a:ext cx="6096000" cy="13937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3784">
                <a:tc>
                  <a:txBody>
                    <a:bodyPr/>
                    <a:lstStyle/>
                    <a:p>
                      <a:pPr marL="174625" marR="0" indent="-1746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ارتباط آیات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تدبر در آیات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نرم افزار ساختار یابی سوره های قرآن</a:t>
                      </a:r>
                    </a:p>
                    <a:p>
                      <a:pPr marL="174625" marR="0" indent="-1746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a-IR" sz="1400" b="0" kern="1200" dirty="0" smtClean="0">
                          <a:solidFill>
                            <a:schemeClr val="tx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سایر نرم افزارهای مبتنی بر پایگاه داده تحلیل و تدبر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200000"/>
                        </a:lnSpc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پایگاه داده</a:t>
                      </a:r>
                    </a:p>
                    <a:p>
                      <a:pPr marL="0" algn="ctr" defTabSz="914400" rtl="1" eaLnBrk="1" latinLnBrk="0" hangingPunct="1">
                        <a:lnSpc>
                          <a:spcPct val="200000"/>
                        </a:lnSpc>
                      </a:pPr>
                      <a:r>
                        <a:rPr lang="fa-IR" sz="1400" b="0" kern="1200" dirty="0" smtClean="0">
                          <a:solidFill>
                            <a:schemeClr val="bg1"/>
                          </a:solidFill>
                          <a:latin typeface="IRANSans(FaNum)" panose="020B0506030804020204" pitchFamily="34" charset="-78"/>
                          <a:ea typeface="Tahoma" panose="020B0604030504040204" pitchFamily="34" charset="0"/>
                          <a:cs typeface="IRANSans(FaNum)" panose="020B0506030804020204" pitchFamily="34" charset="-78"/>
                        </a:rPr>
                        <a:t>(تحلیل و تدبر)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8B9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16200000">
            <a:off x="2076450" y="-133352"/>
            <a:ext cx="266701" cy="1676402"/>
          </a:xfrm>
          <a:prstGeom prst="rightBrace">
            <a:avLst>
              <a:gd name="adj1" fmla="val 431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Right Brace 19"/>
          <p:cNvSpPr/>
          <p:nvPr/>
        </p:nvSpPr>
        <p:spPr>
          <a:xfrm rot="16200000">
            <a:off x="5153023" y="-1466853"/>
            <a:ext cx="266701" cy="4343404"/>
          </a:xfrm>
          <a:prstGeom prst="rightBrace">
            <a:avLst>
              <a:gd name="adj1" fmla="val 431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1371599" y="152400"/>
            <a:ext cx="167640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solidFill>
                  <a:srgbClr val="7030A0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پایگاه داده</a:t>
            </a:r>
            <a:endParaRPr lang="fa-IR" sz="2000" dirty="0">
              <a:solidFill>
                <a:srgbClr val="7030A0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152400"/>
            <a:ext cx="2362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solidFill>
                  <a:srgbClr val="7030A0"/>
                </a:solidFill>
                <a:latin typeface="IRANSans(FaNum)" panose="020B0506030804020204" pitchFamily="34" charset="-78"/>
                <a:cs typeface="IRANSans(FaNum)" panose="020B0506030804020204" pitchFamily="34" charset="-78"/>
              </a:rPr>
              <a:t>نرم افزارهای کاربردی</a:t>
            </a:r>
            <a:endParaRPr lang="fa-IR" sz="2000" dirty="0">
              <a:solidFill>
                <a:srgbClr val="7030A0"/>
              </a:solidFill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895600" y="1405361"/>
            <a:ext cx="502920" cy="446887"/>
          </a:xfrm>
          <a:prstGeom prst="rightArrow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Right Arrow 22"/>
          <p:cNvSpPr/>
          <p:nvPr/>
        </p:nvSpPr>
        <p:spPr>
          <a:xfrm>
            <a:off x="2895600" y="2850835"/>
            <a:ext cx="502920" cy="446887"/>
          </a:xfrm>
          <a:prstGeom prst="rightArrow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ight Arrow 23"/>
          <p:cNvSpPr/>
          <p:nvPr/>
        </p:nvSpPr>
        <p:spPr>
          <a:xfrm>
            <a:off x="2895600" y="4343400"/>
            <a:ext cx="502920" cy="446887"/>
          </a:xfrm>
          <a:prstGeom prst="rightArrow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ight Arrow 24"/>
          <p:cNvSpPr/>
          <p:nvPr/>
        </p:nvSpPr>
        <p:spPr>
          <a:xfrm>
            <a:off x="2895600" y="5910656"/>
            <a:ext cx="502920" cy="446887"/>
          </a:xfrm>
          <a:prstGeom prst="rightArrow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Cloud 13"/>
          <p:cNvSpPr/>
          <p:nvPr/>
        </p:nvSpPr>
        <p:spPr>
          <a:xfrm>
            <a:off x="6019800" y="4792980"/>
            <a:ext cx="3048000" cy="1912620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Sans(FaNum)" panose="020B0506030804020204" pitchFamily="34" charset="-78"/>
                <a:cs typeface="IRANSans(FaNum)" panose="020B0506030804020204" pitchFamily="34" charset="-78"/>
              </a:rPr>
              <a:t>هوش </a:t>
            </a: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Sans(FaNum)" panose="020B0506030804020204" pitchFamily="34" charset="-78"/>
                <a:cs typeface="IRANSans(FaNum)" panose="020B0506030804020204" pitchFamily="34" charset="-78"/>
              </a:rPr>
              <a:t>تدبر قرآنی</a:t>
            </a:r>
            <a:endParaRPr lang="fa-I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87879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9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4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4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/>
      <p:bldP spid="40" grpId="0"/>
      <p:bldP spid="41" grpId="0"/>
      <p:bldP spid="42" grpId="0"/>
      <p:bldP spid="12" grpId="0"/>
      <p:bldP spid="5" grpId="0" animBg="1"/>
      <p:bldP spid="20" grpId="0" animBg="1"/>
      <p:bldP spid="6" grpId="0"/>
      <p:bldP spid="21" grpId="0"/>
      <p:bldP spid="8" grpId="0" animBg="1"/>
      <p:bldP spid="23" grpId="0" animBg="1"/>
      <p:bldP spid="24" grpId="0" animBg="1"/>
      <p:bldP spid="2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152401" y="2086145"/>
            <a:ext cx="8534399" cy="3993162"/>
          </a:xfrm>
          <a:prstGeom prst="rect">
            <a:avLst/>
          </a:prstGeom>
          <a:solidFill>
            <a:schemeClr val="accent6">
              <a:lumMod val="20000"/>
              <a:lumOff val="80000"/>
              <a:alpha val="74902"/>
            </a:schemeClr>
          </a:solidFill>
          <a:ln>
            <a:solidFill>
              <a:srgbClr val="3498D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        </a:t>
            </a:r>
            <a:endParaRPr lang="en-US" dirty="0"/>
          </a:p>
        </p:txBody>
      </p:sp>
      <p:sp>
        <p:nvSpPr>
          <p:cNvPr id="2" name="Round Diagonal Corner Rectangle 1"/>
          <p:cNvSpPr/>
          <p:nvPr/>
        </p:nvSpPr>
        <p:spPr>
          <a:xfrm>
            <a:off x="337531" y="853440"/>
            <a:ext cx="1828800" cy="822960"/>
          </a:xfrm>
          <a:prstGeom prst="round2DiagRect">
            <a:avLst>
              <a:gd name="adj1" fmla="val 38035"/>
              <a:gd name="adj2" fmla="val 0"/>
            </a:avLst>
          </a:prstGeom>
          <a:ln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داده</a:t>
            </a: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فاز اول</a:t>
            </a:r>
          </a:p>
          <a:p>
            <a:pPr algn="ctr">
              <a:lnSpc>
                <a:spcPct val="150000"/>
              </a:lnSpc>
            </a:pP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(لسان قرآن)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2583353" y="853440"/>
            <a:ext cx="1828800" cy="822960"/>
          </a:xfrm>
          <a:prstGeom prst="round2DiagRect">
            <a:avLst>
              <a:gd name="adj1" fmla="val 36610"/>
              <a:gd name="adj2" fmla="val 0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دوم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(مفاهیم قرآنی)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4829175" y="853440"/>
            <a:ext cx="1828800" cy="822960"/>
          </a:xfrm>
          <a:prstGeom prst="round2DiagRect">
            <a:avLst>
              <a:gd name="adj1" fmla="val 36529"/>
              <a:gd name="adj2" fmla="val 0"/>
            </a:avLst>
          </a:prstGeom>
          <a:ln>
            <a:noFill/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سوم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(ترجمه قرآن)</a:t>
            </a:r>
          </a:p>
        </p:txBody>
      </p:sp>
      <p:sp>
        <p:nvSpPr>
          <p:cNvPr id="19" name="Round Diagonal Corner Rectangle 18"/>
          <p:cNvSpPr/>
          <p:nvPr/>
        </p:nvSpPr>
        <p:spPr>
          <a:xfrm>
            <a:off x="7074996" y="853440"/>
            <a:ext cx="1828800" cy="822960"/>
          </a:xfrm>
          <a:prstGeom prst="round2DiagRect">
            <a:avLst>
              <a:gd name="adj1" fmla="val 34103"/>
              <a:gd name="adj2" fmla="val 0"/>
            </a:avLst>
          </a:prstGeom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چهارم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(تحلیل و تدبر)</a:t>
            </a:r>
          </a:p>
        </p:txBody>
      </p:sp>
      <p:sp>
        <p:nvSpPr>
          <p:cNvPr id="48" name="Oval 47"/>
          <p:cNvSpPr/>
          <p:nvPr/>
        </p:nvSpPr>
        <p:spPr>
          <a:xfrm>
            <a:off x="257683" y="2499360"/>
            <a:ext cx="3266856" cy="3266856"/>
          </a:xfrm>
          <a:prstGeom prst="ellipse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 algn="ctr"/>
            <a:r>
              <a:rPr lang="fa-IR" sz="1600" dirty="0" smtClean="0">
                <a:solidFill>
                  <a:srgbClr val="7030A0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پایگاه داده اعجاز لفظی</a:t>
            </a:r>
          </a:p>
          <a:p>
            <a:pPr algn="ctr"/>
            <a:r>
              <a:rPr lang="fa-IR" sz="4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 algn="ctr"/>
            <a:r>
              <a:rPr lang="fa-IR" sz="1600" dirty="0" smtClean="0">
                <a:solidFill>
                  <a:srgbClr val="7030A0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پایگاه داده اعجاز علمی</a:t>
            </a:r>
            <a:endParaRPr lang="fa-IR" sz="1600" dirty="0">
              <a:solidFill>
                <a:srgbClr val="7030A0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490111" y="4221865"/>
            <a:ext cx="1691489" cy="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Left Bracket 49"/>
          <p:cNvSpPr/>
          <p:nvPr/>
        </p:nvSpPr>
        <p:spPr>
          <a:xfrm>
            <a:off x="5181600" y="3385458"/>
            <a:ext cx="228600" cy="16764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57593" y="3883223"/>
            <a:ext cx="1646599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نرم افزارهای کاربردی</a:t>
            </a:r>
            <a:endParaRPr lang="fa-IR" sz="14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70286" y="3216181"/>
            <a:ext cx="1792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میز کار اعجاز لفظی</a:t>
            </a:r>
            <a:endParaRPr lang="fa-IR" sz="14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63028" y="4919246"/>
            <a:ext cx="11067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اعجاز علمی</a:t>
            </a:r>
            <a:endParaRPr lang="fa-IR" sz="14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4" name="Left Brace 53"/>
          <p:cNvSpPr/>
          <p:nvPr/>
        </p:nvSpPr>
        <p:spPr>
          <a:xfrm>
            <a:off x="6400800" y="3733800"/>
            <a:ext cx="609600" cy="2209800"/>
          </a:xfrm>
          <a:prstGeom prst="leftBrace">
            <a:avLst>
              <a:gd name="adj1" fmla="val 8333"/>
              <a:gd name="adj2" fmla="val 624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10400" y="4320317"/>
            <a:ext cx="16764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میز کار شیمی قرآنی</a:t>
            </a:r>
            <a:endParaRPr lang="fa-IR" sz="12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10400" y="3871555"/>
            <a:ext cx="18288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میز کار فیزیک قرآنی</a:t>
            </a:r>
            <a:endParaRPr lang="fa-IR" sz="12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24914" y="4769079"/>
            <a:ext cx="16764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میز کار نجوم قرآنی</a:t>
            </a:r>
            <a:endParaRPr lang="fa-IR" sz="12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53942" y="5217840"/>
            <a:ext cx="16764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میز کار پزشکی قرآنی</a:t>
            </a:r>
            <a:endParaRPr lang="fa-IR" sz="12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010400" y="5666601"/>
            <a:ext cx="18288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سایر میز کارهای علمی</a:t>
            </a:r>
            <a:endParaRPr lang="fa-IR" sz="1200" dirty="0"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62800" y="23979"/>
            <a:ext cx="2133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مسیر اعجاز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2401" y="6248400"/>
            <a:ext cx="3619500" cy="40011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1">
            <a:spAutoFit/>
            <a:sp3d extrusionH="57150">
              <a:bevelT w="38100" h="38100"/>
            </a:sp3d>
          </a:bodyPr>
          <a:lstStyle/>
          <a:p>
            <a:pPr algn="ctr" rtl="1"/>
            <a:r>
              <a:rPr lang="fa-IR" sz="2000" dirty="0" smtClean="0">
                <a:solidFill>
                  <a:srgbClr val="7030A0"/>
                </a:solidFill>
                <a:effectLst/>
                <a:latin typeface="IRANSans(FaNum)" panose="020B0506030804020204" pitchFamily="34" charset="-78"/>
                <a:cs typeface="B Titr" panose="00000700000000000000" pitchFamily="2" charset="-78"/>
              </a:rPr>
              <a:t>میز کارهای علمی اعجاز قرآن</a:t>
            </a:r>
            <a:endParaRPr lang="fa-IR" sz="2000" dirty="0">
              <a:solidFill>
                <a:srgbClr val="7030A0"/>
              </a:solidFill>
              <a:effectLst/>
              <a:latin typeface="IRANSans(FaNum)" panose="020B0506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41" name="Frame 40"/>
          <p:cNvSpPr/>
          <p:nvPr/>
        </p:nvSpPr>
        <p:spPr>
          <a:xfrm>
            <a:off x="152401" y="6119907"/>
            <a:ext cx="3733799" cy="659476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Oval 31"/>
          <p:cNvSpPr/>
          <p:nvPr/>
        </p:nvSpPr>
        <p:spPr>
          <a:xfrm>
            <a:off x="330802" y="2572965"/>
            <a:ext cx="3122203" cy="3122203"/>
          </a:xfrm>
          <a:prstGeom prst="ellipse">
            <a:avLst/>
          </a:prstGeom>
          <a:noFill/>
          <a:ln w="15875" cmpd="sng">
            <a:solidFill>
              <a:schemeClr val="accent6">
                <a:lumMod val="50000"/>
              </a:schemeClr>
            </a:solidFill>
            <a:prstDash val="solid"/>
          </a:ln>
          <a:effectLst>
            <a:glow rad="50800">
              <a:schemeClr val="accent6">
                <a:lumMod val="75000"/>
                <a:alpha val="8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18651" y="2654079"/>
            <a:ext cx="2953512" cy="2953512"/>
          </a:xfrm>
          <a:prstGeom prst="ellipse">
            <a:avLst/>
          </a:prstGeom>
          <a:noFill/>
          <a:ln w="15875" cmpd="sng">
            <a:solidFill>
              <a:srgbClr val="00B0F0"/>
            </a:solidFill>
            <a:prstDash val="solid"/>
          </a:ln>
          <a:effectLst>
            <a:glow rad="50800">
              <a:schemeClr val="tx2">
                <a:lumMod val="60000"/>
                <a:lumOff val="40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12302" y="2736375"/>
            <a:ext cx="2788920" cy="2788920"/>
          </a:xfrm>
          <a:prstGeom prst="ellipse">
            <a:avLst/>
          </a:prstGeom>
          <a:noFill/>
          <a:ln w="15875" cmpd="sng">
            <a:solidFill>
              <a:srgbClr val="7030A0"/>
            </a:solidFill>
            <a:prstDash val="solid"/>
          </a:ln>
          <a:effectLst>
            <a:glow rad="50800">
              <a:schemeClr val="accent4">
                <a:lumMod val="75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03742" y="2827815"/>
            <a:ext cx="2606040" cy="2606040"/>
          </a:xfrm>
          <a:prstGeom prst="ellipse">
            <a:avLst/>
          </a:prstGeom>
          <a:noFill/>
          <a:ln w="15875" cmpd="sng">
            <a:solidFill>
              <a:srgbClr val="D84441"/>
            </a:solidFill>
            <a:prstDash val="solid"/>
          </a:ln>
          <a:effectLst>
            <a:glow rad="50800">
              <a:srgbClr val="D84441">
                <a:alpha val="8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0" name="Straight Arrow Connector 59"/>
          <p:cNvCxnSpPr>
            <a:stCxn id="2" idx="1"/>
          </p:cNvCxnSpPr>
          <p:nvPr/>
        </p:nvCxnSpPr>
        <p:spPr>
          <a:xfrm>
            <a:off x="1251931" y="1676400"/>
            <a:ext cx="270469" cy="1499078"/>
          </a:xfrm>
          <a:prstGeom prst="straightConnector1">
            <a:avLst/>
          </a:prstGeom>
          <a:ln w="25400" cmpd="sng">
            <a:solidFill>
              <a:schemeClr val="accent6">
                <a:lumMod val="75000"/>
              </a:schemeClr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1600200" y="1664255"/>
            <a:ext cx="1771830" cy="1495545"/>
          </a:xfrm>
          <a:prstGeom prst="straightConnector1">
            <a:avLst/>
          </a:prstGeom>
          <a:ln w="25400" cmpd="sng">
            <a:solidFill>
              <a:srgbClr val="00B0F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1905000" y="1664255"/>
            <a:ext cx="3632743" cy="1480878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2197046" y="1676400"/>
            <a:ext cx="5651554" cy="1468733"/>
          </a:xfrm>
          <a:prstGeom prst="straightConnector1">
            <a:avLst/>
          </a:prstGeom>
          <a:ln w="25400" cmpd="sng">
            <a:solidFill>
              <a:srgbClr val="D8444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238250" y="3200400"/>
            <a:ext cx="1276350" cy="0"/>
          </a:xfrm>
          <a:prstGeom prst="line">
            <a:avLst/>
          </a:prstGeom>
          <a:ln w="60325" cmpd="tri"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453005" y="4310735"/>
            <a:ext cx="1667484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345255" y="4394200"/>
            <a:ext cx="1691489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276600" y="4483100"/>
            <a:ext cx="1662914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124200" y="4572000"/>
            <a:ext cx="17049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loud 45"/>
          <p:cNvSpPr/>
          <p:nvPr/>
        </p:nvSpPr>
        <p:spPr>
          <a:xfrm rot="19230895">
            <a:off x="4568314" y="3380383"/>
            <a:ext cx="4949647" cy="2777388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600" dirty="0"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  <p:sp>
        <p:nvSpPr>
          <p:cNvPr id="45" name="Rectangle 44"/>
          <p:cNvSpPr/>
          <p:nvPr/>
        </p:nvSpPr>
        <p:spPr>
          <a:xfrm rot="18979957">
            <a:off x="4938647" y="4287377"/>
            <a:ext cx="4166525" cy="769441"/>
          </a:xfrm>
          <a:prstGeom prst="rect">
            <a:avLst/>
          </a:prstGeom>
          <a:noFill/>
          <a:effectLst>
            <a:glow rad="622300">
              <a:srgbClr val="FF0000">
                <a:alpha val="40000"/>
              </a:srgb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4400" b="1" cap="none" dirty="0" smtClean="0">
                <a:ln w="11430">
                  <a:noFill/>
                </a:ln>
                <a:effectLst>
                  <a:reflection endPos="0" dir="5400000" sy="-100000" algn="bl" rotWithShape="0"/>
                </a:effectLst>
                <a:latin typeface="IRANSans(FaNum)" panose="020B0506030804020204" pitchFamily="34" charset="-78"/>
                <a:cs typeface="IRANSans(FaNum)" panose="020B0506030804020204" pitchFamily="34" charset="-78"/>
              </a:rPr>
              <a:t>هوش علمی قرآنی</a:t>
            </a:r>
            <a:endParaRPr lang="fa-IR" sz="4400" b="1" cap="none" dirty="0">
              <a:ln w="11430">
                <a:noFill/>
              </a:ln>
              <a:effectLst>
                <a:reflection endPos="0" dir="5400000" sy="-100000" algn="bl" rotWithShape="0"/>
              </a:effectLst>
              <a:latin typeface="IRANSans(FaNum)" panose="020B0506030804020204" pitchFamily="34" charset="-78"/>
              <a:cs typeface="IRANSans(FaNum)" panose="020B0506030804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062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9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9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7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3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2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120000">
                                      <p:cBhvr>
                                        <p:cTn id="76" dur="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18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180" fill="hold">
                                          <p:stCondLst>
                                            <p:cond delay="36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180" fill="hold">
                                          <p:stCondLst>
                                            <p:cond delay="54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180" fill="hold">
                                          <p:stCondLst>
                                            <p:cond delay="72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7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8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" grpId="1" animBg="1"/>
      <p:bldP spid="17" grpId="1" animBg="1"/>
      <p:bldP spid="18" grpId="1" animBg="1"/>
      <p:bldP spid="19" grpId="1" animBg="1"/>
      <p:bldP spid="48" grpId="0" animBg="1"/>
      <p:bldP spid="50" grpId="0" animBg="1"/>
      <p:bldP spid="51" grpId="0"/>
      <p:bldP spid="52" grpId="0"/>
      <p:bldP spid="53" grpId="0"/>
      <p:bldP spid="54" grpId="0" animBg="1"/>
      <p:bldP spid="55" grpId="0"/>
      <p:bldP spid="56" grpId="0"/>
      <p:bldP spid="57" grpId="0"/>
      <p:bldP spid="58" grpId="0"/>
      <p:bldP spid="59" grpId="0"/>
      <p:bldP spid="40" grpId="0"/>
      <p:bldP spid="41" grpId="0" animBg="1"/>
      <p:bldP spid="32" grpId="0" animBg="1"/>
      <p:bldP spid="33" grpId="0" animBg="1"/>
      <p:bldP spid="34" grpId="0" animBg="1"/>
      <p:bldP spid="35" grpId="0" animBg="1"/>
      <p:bldP spid="46" grpId="0" animBg="1"/>
      <p:bldP spid="46" grpId="1" animBg="1"/>
      <p:bldP spid="46" grpId="2" animBg="1"/>
      <p:bldP spid="45" grpId="0"/>
      <p:bldP spid="45" grpId="1"/>
      <p:bldP spid="4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52401" y="2086145"/>
            <a:ext cx="8534399" cy="3857455"/>
          </a:xfrm>
          <a:prstGeom prst="rect">
            <a:avLst/>
          </a:prstGeom>
          <a:solidFill>
            <a:srgbClr val="DCE6F2">
              <a:alpha val="74902"/>
            </a:srgbClr>
          </a:solidFill>
          <a:ln>
            <a:solidFill>
              <a:srgbClr val="3498D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        </a:t>
            </a:r>
            <a:endParaRPr lang="en-US" dirty="0"/>
          </a:p>
        </p:txBody>
      </p:sp>
      <p:sp>
        <p:nvSpPr>
          <p:cNvPr id="2" name="Round Diagonal Corner Rectangle 1"/>
          <p:cNvSpPr/>
          <p:nvPr/>
        </p:nvSpPr>
        <p:spPr>
          <a:xfrm>
            <a:off x="381000" y="777240"/>
            <a:ext cx="1828800" cy="822960"/>
          </a:xfrm>
          <a:prstGeom prst="round2DiagRect">
            <a:avLst>
              <a:gd name="adj1" fmla="val 37831"/>
              <a:gd name="adj2" fmla="val 0"/>
            </a:avLst>
          </a:prstGeom>
          <a:ln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داده</a:t>
            </a: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فاز اول</a:t>
            </a:r>
          </a:p>
          <a:p>
            <a:pPr algn="ctr">
              <a:lnSpc>
                <a:spcPct val="150000"/>
              </a:lnSpc>
            </a:pP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(لسان قرآن)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2540000" y="777240"/>
            <a:ext cx="1828800" cy="822960"/>
          </a:xfrm>
          <a:prstGeom prst="round2DiagRect">
            <a:avLst>
              <a:gd name="adj1" fmla="val 36067"/>
              <a:gd name="adj2" fmla="val 0"/>
            </a:avLst>
          </a:prstGeom>
          <a:ln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دوم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(مفاهیم قرآنی)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4699000" y="777240"/>
            <a:ext cx="1828800" cy="822960"/>
          </a:xfrm>
          <a:prstGeom prst="round2DiagRect">
            <a:avLst>
              <a:gd name="adj1" fmla="val 37831"/>
              <a:gd name="adj2" fmla="val 0"/>
            </a:avLst>
          </a:prstGeom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سوم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(ترجمه قرآن)</a:t>
            </a:r>
          </a:p>
        </p:txBody>
      </p:sp>
      <p:sp>
        <p:nvSpPr>
          <p:cNvPr id="19" name="Round Diagonal Corner Rectangle 18"/>
          <p:cNvSpPr/>
          <p:nvPr/>
        </p:nvSpPr>
        <p:spPr>
          <a:xfrm>
            <a:off x="6858000" y="777240"/>
            <a:ext cx="1828800" cy="822960"/>
          </a:xfrm>
          <a:prstGeom prst="round2DiagRect">
            <a:avLst>
              <a:gd name="adj1" fmla="val 36067"/>
              <a:gd name="adj2" fmla="val 0"/>
            </a:avLst>
          </a:pr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چهارم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(تحلیل و تدبر)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57600" y="3730823"/>
            <a:ext cx="1828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افزارهای کاربردی</a:t>
            </a:r>
            <a:endParaRPr lang="fa-IR" sz="14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4" name="Left Brace 53"/>
          <p:cNvSpPr/>
          <p:nvPr/>
        </p:nvSpPr>
        <p:spPr>
          <a:xfrm>
            <a:off x="5181600" y="2682241"/>
            <a:ext cx="609600" cy="2949988"/>
          </a:xfrm>
          <a:prstGeom prst="leftBrace">
            <a:avLst>
              <a:gd name="adj1" fmla="val 8333"/>
              <a:gd name="adj2" fmla="val 500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09723" y="3196888"/>
            <a:ext cx="19661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 موسیقی آیات قرآن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09723" y="2780329"/>
            <a:ext cx="21185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 راهنمای قرائت قرآن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09723" y="3613447"/>
            <a:ext cx="16764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 قواعد تجوید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09723" y="4030006"/>
            <a:ext cx="25757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سایر میز کارهای مسیر موسیقی قران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1258813" y="3429000"/>
            <a:ext cx="1276350" cy="0"/>
          </a:xfrm>
          <a:prstGeom prst="line">
            <a:avLst/>
          </a:prstGeom>
          <a:ln w="50800" cmpd="tri"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81800" y="90792"/>
            <a:ext cx="2514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مسیر هنری قرآن</a:t>
            </a:r>
            <a:endParaRPr lang="fa-IR" sz="2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6198158"/>
            <a:ext cx="3619500" cy="46166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2400" b="1" dirty="0" smtClean="0">
                <a:solidFill>
                  <a:srgbClr val="7030A0"/>
                </a:solidFill>
                <a:effectLst/>
                <a:cs typeface="B Titr" panose="00000700000000000000" pitchFamily="2" charset="-78"/>
              </a:rPr>
              <a:t>میز کارهای هنری قرآن</a:t>
            </a:r>
            <a:endParaRPr lang="fa-IR" sz="2400" b="1" dirty="0">
              <a:solidFill>
                <a:srgbClr val="7030A0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41" name="Frame 40"/>
          <p:cNvSpPr/>
          <p:nvPr/>
        </p:nvSpPr>
        <p:spPr>
          <a:xfrm>
            <a:off x="152401" y="6082886"/>
            <a:ext cx="3276600" cy="675196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Oval 30"/>
          <p:cNvSpPr/>
          <p:nvPr/>
        </p:nvSpPr>
        <p:spPr>
          <a:xfrm>
            <a:off x="265712" y="2445741"/>
            <a:ext cx="3264408" cy="32644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 algn="ctr">
              <a:lnSpc>
                <a:spcPct val="150000"/>
              </a:lnSpc>
            </a:pPr>
            <a:r>
              <a:rPr lang="fa-IR" sz="1600" dirty="0" smtClean="0">
                <a:solidFill>
                  <a:srgbClr val="7030A0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داده هنری قرآنی</a:t>
            </a:r>
            <a:endParaRPr lang="fa-IR" sz="1600" dirty="0">
              <a:solidFill>
                <a:srgbClr val="7030A0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cxnSp>
        <p:nvCxnSpPr>
          <p:cNvPr id="32" name="Straight Arrow Connector 31"/>
          <p:cNvCxnSpPr>
            <a:stCxn id="31" idx="6"/>
          </p:cNvCxnSpPr>
          <p:nvPr/>
        </p:nvCxnSpPr>
        <p:spPr>
          <a:xfrm flipV="1">
            <a:off x="3530120" y="4073177"/>
            <a:ext cx="1611608" cy="4768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38864" y="2514125"/>
            <a:ext cx="3118104" cy="3118104"/>
          </a:xfrm>
          <a:prstGeom prst="ellipse">
            <a:avLst/>
          </a:prstGeom>
          <a:noFill/>
          <a:ln w="15875" cmpd="sng">
            <a:solidFill>
              <a:schemeClr val="accent6">
                <a:lumMod val="50000"/>
              </a:schemeClr>
            </a:solidFill>
            <a:prstDash val="solid"/>
          </a:ln>
          <a:effectLst>
            <a:glow rad="50800">
              <a:schemeClr val="accent6">
                <a:lumMod val="75000"/>
                <a:alpha val="8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20232" y="2599944"/>
            <a:ext cx="2953512" cy="2953512"/>
          </a:xfrm>
          <a:prstGeom prst="ellipse">
            <a:avLst/>
          </a:prstGeom>
          <a:noFill/>
          <a:ln w="15875" cmpd="sng">
            <a:solidFill>
              <a:srgbClr val="00B0F0"/>
            </a:solidFill>
            <a:prstDash val="solid"/>
          </a:ln>
          <a:effectLst>
            <a:glow rad="50800">
              <a:schemeClr val="tx2">
                <a:lumMod val="60000"/>
                <a:lumOff val="40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07307" y="2682240"/>
            <a:ext cx="2788920" cy="2788920"/>
          </a:xfrm>
          <a:prstGeom prst="ellipse">
            <a:avLst/>
          </a:prstGeom>
          <a:noFill/>
          <a:ln w="15875" cmpd="sng">
            <a:solidFill>
              <a:srgbClr val="7030A0"/>
            </a:solidFill>
            <a:prstDash val="solid"/>
          </a:ln>
          <a:effectLst>
            <a:glow rad="50800">
              <a:schemeClr val="accent4">
                <a:lumMod val="75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94434" y="2773680"/>
            <a:ext cx="2606040" cy="2606040"/>
          </a:xfrm>
          <a:prstGeom prst="ellipse">
            <a:avLst/>
          </a:prstGeom>
          <a:noFill/>
          <a:ln w="15875" cmpd="sng">
            <a:solidFill>
              <a:srgbClr val="D84441"/>
            </a:solidFill>
            <a:prstDash val="solid"/>
          </a:ln>
          <a:effectLst>
            <a:glow rad="50800">
              <a:srgbClr val="D84441">
                <a:alpha val="8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454400" y="4167860"/>
            <a:ext cx="162639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373744" y="4251325"/>
            <a:ext cx="1605850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276600" y="4343400"/>
            <a:ext cx="1594259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124200" y="4425950"/>
            <a:ext cx="16224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" idx="1"/>
          </p:cNvCxnSpPr>
          <p:nvPr/>
        </p:nvCxnSpPr>
        <p:spPr>
          <a:xfrm>
            <a:off x="1295400" y="1600200"/>
            <a:ext cx="180975" cy="1746504"/>
          </a:xfrm>
          <a:prstGeom prst="straightConnector1">
            <a:avLst/>
          </a:prstGeom>
          <a:ln w="25400" cmpd="sng">
            <a:solidFill>
              <a:schemeClr val="accent6">
                <a:lumMod val="75000"/>
              </a:schemeClr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1"/>
          </p:cNvCxnSpPr>
          <p:nvPr/>
        </p:nvCxnSpPr>
        <p:spPr>
          <a:xfrm flipH="1">
            <a:off x="1618756" y="1600200"/>
            <a:ext cx="1835644" cy="1721631"/>
          </a:xfrm>
          <a:prstGeom prst="straightConnector1">
            <a:avLst/>
          </a:prstGeom>
          <a:ln w="25400" cmpd="sng">
            <a:solidFill>
              <a:srgbClr val="00B0F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8" idx="1"/>
          </p:cNvCxnSpPr>
          <p:nvPr/>
        </p:nvCxnSpPr>
        <p:spPr>
          <a:xfrm flipH="1">
            <a:off x="1905000" y="1600200"/>
            <a:ext cx="3708400" cy="1706754"/>
          </a:xfrm>
          <a:prstGeom prst="straightConnector1">
            <a:avLst/>
          </a:prstGeom>
          <a:ln w="25400" cmpd="sng">
            <a:solidFill>
              <a:srgbClr val="7030A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9" idx="1"/>
          </p:cNvCxnSpPr>
          <p:nvPr/>
        </p:nvCxnSpPr>
        <p:spPr>
          <a:xfrm flipH="1">
            <a:off x="2177342" y="1600200"/>
            <a:ext cx="5595058" cy="1713230"/>
          </a:xfrm>
          <a:prstGeom prst="straightConnector1">
            <a:avLst/>
          </a:prstGeom>
          <a:ln w="25400" cmpd="sng">
            <a:solidFill>
              <a:srgbClr val="D8444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09723" y="4446565"/>
            <a:ext cx="24614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 تصویر سازی قرآنی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09723" y="4863124"/>
            <a:ext cx="19661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 المانهای قرآنی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09723" y="5279681"/>
            <a:ext cx="25757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سایر میز کارهای مسیر تصویری قرآن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" name="Cloud 4"/>
          <p:cNvSpPr/>
          <p:nvPr/>
        </p:nvSpPr>
        <p:spPr>
          <a:xfrm rot="19585686">
            <a:off x="5690723" y="3857947"/>
            <a:ext cx="3679276" cy="2485763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 rot="19334748">
            <a:off x="6165243" y="4839219"/>
            <a:ext cx="2730235" cy="523220"/>
          </a:xfrm>
          <a:prstGeom prst="rect">
            <a:avLst/>
          </a:prstGeom>
          <a:noFill/>
          <a:effectLst>
            <a:glow rad="622300">
              <a:srgbClr val="FF0000">
                <a:alpha val="40000"/>
              </a:srgb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2800" dirty="0" smtClean="0">
                <a:ln w="0"/>
                <a:latin typeface="IRANSans" panose="02040503050201020203" pitchFamily="18" charset="-78"/>
                <a:cs typeface="IRANSans" panose="02040503050201020203" pitchFamily="18" charset="-78"/>
              </a:rPr>
              <a:t>هوش هنری قرآنی</a:t>
            </a:r>
            <a:endParaRPr lang="fa-IR" sz="2800" dirty="0">
              <a:ln w="0"/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510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3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8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3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6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2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20000">
                                      <p:cBhvr>
                                        <p:cTn id="1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8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17" grpId="0" animBg="1"/>
      <p:bldP spid="18" grpId="0" animBg="1"/>
      <p:bldP spid="19" grpId="0" animBg="1"/>
      <p:bldP spid="51" grpId="0"/>
      <p:bldP spid="54" grpId="0" animBg="1"/>
      <p:bldP spid="55" grpId="0"/>
      <p:bldP spid="56" grpId="0"/>
      <p:bldP spid="57" grpId="0"/>
      <p:bldP spid="59" grpId="0"/>
      <p:bldP spid="40" grpId="0"/>
      <p:bldP spid="41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48" grpId="0"/>
      <p:bldP spid="49" grpId="0"/>
      <p:bldP spid="50" grpId="0"/>
      <p:bldP spid="5" grpId="0" animBg="1"/>
      <p:bldP spid="5" grpId="1" animBg="1"/>
      <p:bldP spid="5" grpId="2" animBg="1"/>
      <p:bldP spid="4" grpId="0"/>
      <p:bldP spid="4" grpId="1"/>
      <p:bldP spid="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52401" y="2086145"/>
            <a:ext cx="8534399" cy="3857455"/>
          </a:xfrm>
          <a:prstGeom prst="rect">
            <a:avLst/>
          </a:prstGeom>
          <a:solidFill>
            <a:schemeClr val="accent2">
              <a:lumMod val="40000"/>
              <a:lumOff val="60000"/>
              <a:alpha val="74902"/>
            </a:schemeClr>
          </a:solidFill>
          <a:ln>
            <a:solidFill>
              <a:srgbClr val="3498D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        </a:t>
            </a:r>
            <a:endParaRPr lang="en-US" dirty="0"/>
          </a:p>
        </p:txBody>
      </p:sp>
      <p:sp>
        <p:nvSpPr>
          <p:cNvPr id="2" name="Round Diagonal Corner Rectangle 1"/>
          <p:cNvSpPr/>
          <p:nvPr/>
        </p:nvSpPr>
        <p:spPr>
          <a:xfrm>
            <a:off x="528976" y="796290"/>
            <a:ext cx="1828800" cy="822960"/>
          </a:xfrm>
          <a:prstGeom prst="round2DiagRect">
            <a:avLst>
              <a:gd name="adj1" fmla="val 41358"/>
              <a:gd name="adj2" fmla="val 0"/>
            </a:avLst>
          </a:prstGeom>
          <a:ln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داده</a:t>
            </a: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فاز اول</a:t>
            </a:r>
          </a:p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(لسان قرآن)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2656226" y="796290"/>
            <a:ext cx="1828800" cy="822960"/>
          </a:xfrm>
          <a:prstGeom prst="round2DiagRect">
            <a:avLst>
              <a:gd name="adj1" fmla="val 48413"/>
              <a:gd name="adj2" fmla="val 0"/>
            </a:avLst>
          </a:prstGeom>
          <a:ln/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دوم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>
              <a:defRPr/>
            </a:pPr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(مفاهیم قرآنی)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4783476" y="796290"/>
            <a:ext cx="1828800" cy="822960"/>
          </a:xfrm>
          <a:prstGeom prst="round2DiagRect">
            <a:avLst>
              <a:gd name="adj1" fmla="val 44886"/>
              <a:gd name="adj2" fmla="val 0"/>
            </a:avLst>
          </a:prstGeom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سوم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(ترجمه قرآن)</a:t>
            </a:r>
          </a:p>
        </p:txBody>
      </p:sp>
      <p:sp>
        <p:nvSpPr>
          <p:cNvPr id="19" name="Round Diagonal Corner Rectangle 18"/>
          <p:cNvSpPr/>
          <p:nvPr/>
        </p:nvSpPr>
        <p:spPr>
          <a:xfrm>
            <a:off x="6910726" y="796290"/>
            <a:ext cx="1828800" cy="822960"/>
          </a:xfrm>
          <a:prstGeom prst="round2DiagRect">
            <a:avLst>
              <a:gd name="adj1" fmla="val 44885"/>
              <a:gd name="adj2" fmla="val 0"/>
            </a:avLst>
          </a:prstGeom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</a:t>
            </a:r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داده فاز چهارم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  <a:p>
            <a:pPr algn="ctr" rtl="1"/>
            <a:r>
              <a:rPr lang="fa-IR" sz="1400" dirty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(تحلیل و تدبر)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81400" y="3733800"/>
            <a:ext cx="1828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افزارهای کاربردی</a:t>
            </a:r>
            <a:endParaRPr lang="fa-IR" sz="14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4" name="Left Brace 53"/>
          <p:cNvSpPr/>
          <p:nvPr/>
        </p:nvSpPr>
        <p:spPr>
          <a:xfrm>
            <a:off x="5181600" y="2971800"/>
            <a:ext cx="609600" cy="2596698"/>
          </a:xfrm>
          <a:prstGeom prst="leftBrace">
            <a:avLst>
              <a:gd name="adj1" fmla="val 8333"/>
              <a:gd name="adj2" fmla="val 500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91991" y="3566924"/>
            <a:ext cx="25757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افزارهای تخصصی علوم انسانی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91992" y="3044832"/>
            <a:ext cx="24614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افزارمشاور همراه قرآنی، روایی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91992" y="4611108"/>
            <a:ext cx="29567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سایر میز کارهای فرهنگی اجتماعی قرآنی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44510" y="88436"/>
            <a:ext cx="2761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مسیر اجتماعی قرآنی</a:t>
            </a:r>
            <a:endParaRPr lang="fa-IR" sz="2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1" y="6143841"/>
            <a:ext cx="2819399" cy="46166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2400" b="1" dirty="0" smtClean="0">
                <a:solidFill>
                  <a:srgbClr val="7030A0"/>
                </a:solidFill>
                <a:effectLst/>
                <a:cs typeface="B Titr" panose="00000700000000000000" pitchFamily="2" charset="-78"/>
              </a:rPr>
              <a:t>میز کارهای اجتماعی</a:t>
            </a:r>
            <a:endParaRPr lang="fa-IR" sz="2400" b="1" dirty="0">
              <a:solidFill>
                <a:srgbClr val="7030A0"/>
              </a:solidFill>
              <a:effectLst/>
              <a:cs typeface="B Titr" panose="00000700000000000000" pitchFamily="2" charset="-78"/>
            </a:endParaRPr>
          </a:p>
        </p:txBody>
      </p:sp>
      <p:sp>
        <p:nvSpPr>
          <p:cNvPr id="41" name="Frame 40"/>
          <p:cNvSpPr/>
          <p:nvPr/>
        </p:nvSpPr>
        <p:spPr>
          <a:xfrm>
            <a:off x="128020" y="6041031"/>
            <a:ext cx="2843780" cy="66456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TextBox 21"/>
          <p:cNvSpPr txBox="1"/>
          <p:nvPr/>
        </p:nvSpPr>
        <p:spPr>
          <a:xfrm>
            <a:off x="5676900" y="4089016"/>
            <a:ext cx="25757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200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نرم افزارهای عمومی قرآنی</a:t>
            </a:r>
            <a:endParaRPr lang="fa-IR" sz="1200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35256" y="2380268"/>
            <a:ext cx="3264408" cy="32644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  <a:p>
            <a:pPr algn="ctr">
              <a:lnSpc>
                <a:spcPct val="150000"/>
              </a:lnSpc>
            </a:pPr>
            <a:r>
              <a:rPr lang="fa-IR" sz="2000" dirty="0" smtClean="0">
                <a:solidFill>
                  <a:srgbClr val="7030A0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پایگاه داده</a:t>
            </a:r>
            <a:r>
              <a:rPr lang="en-US" sz="2000" dirty="0" smtClean="0">
                <a:solidFill>
                  <a:srgbClr val="7030A0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/>
            </a:r>
            <a:br>
              <a:rPr lang="en-US" sz="2000" dirty="0" smtClean="0">
                <a:solidFill>
                  <a:srgbClr val="7030A0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</a:br>
            <a:r>
              <a:rPr lang="fa-IR" sz="2000" dirty="0" smtClean="0">
                <a:solidFill>
                  <a:srgbClr val="7030A0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 اجتماعی قرآنی</a:t>
            </a:r>
            <a:endParaRPr lang="fa-IR" sz="1050" dirty="0">
              <a:solidFill>
                <a:srgbClr val="7030A0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499664" y="4050817"/>
            <a:ext cx="1910536" cy="3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08408" y="2453420"/>
            <a:ext cx="3118104" cy="3118104"/>
          </a:xfrm>
          <a:prstGeom prst="ellipse">
            <a:avLst/>
          </a:prstGeom>
          <a:noFill/>
          <a:ln w="15875" cmpd="sng">
            <a:solidFill>
              <a:schemeClr val="accent6">
                <a:lumMod val="50000"/>
              </a:schemeClr>
            </a:solidFill>
            <a:prstDash val="solid"/>
          </a:ln>
          <a:effectLst>
            <a:glow rad="50800">
              <a:schemeClr val="accent6">
                <a:lumMod val="75000"/>
                <a:alpha val="8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90704" y="2535716"/>
            <a:ext cx="2953512" cy="2953512"/>
          </a:xfrm>
          <a:prstGeom prst="ellipse">
            <a:avLst/>
          </a:prstGeom>
          <a:noFill/>
          <a:ln w="15875" cmpd="sng">
            <a:solidFill>
              <a:srgbClr val="00B0F0"/>
            </a:solidFill>
            <a:prstDash val="solid"/>
          </a:ln>
          <a:effectLst>
            <a:glow rad="50800">
              <a:schemeClr val="tx2">
                <a:lumMod val="60000"/>
                <a:lumOff val="40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3000" y="2618012"/>
            <a:ext cx="2788920" cy="2788920"/>
          </a:xfrm>
          <a:prstGeom prst="ellipse">
            <a:avLst/>
          </a:prstGeom>
          <a:noFill/>
          <a:ln w="15875" cmpd="sng">
            <a:solidFill>
              <a:srgbClr val="7030A0"/>
            </a:solidFill>
            <a:prstDash val="solid"/>
          </a:ln>
          <a:effectLst>
            <a:glow rad="50800">
              <a:schemeClr val="accent4">
                <a:lumMod val="75000"/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565228" y="2709452"/>
            <a:ext cx="2604464" cy="2606040"/>
          </a:xfrm>
          <a:prstGeom prst="ellipse">
            <a:avLst/>
          </a:prstGeom>
          <a:noFill/>
          <a:ln w="15875" cmpd="sng">
            <a:solidFill>
              <a:srgbClr val="D84441"/>
            </a:solidFill>
            <a:prstDash val="solid"/>
          </a:ln>
          <a:effectLst>
            <a:glow rad="50800">
              <a:srgbClr val="D84441">
                <a:alpha val="8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426512" y="4167860"/>
            <a:ext cx="1654284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44216" y="4251325"/>
            <a:ext cx="163537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261920" y="4343400"/>
            <a:ext cx="1608939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124200" y="4425950"/>
            <a:ext cx="16224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238250" y="3200400"/>
            <a:ext cx="1276350" cy="0"/>
          </a:xfrm>
          <a:prstGeom prst="line">
            <a:avLst/>
          </a:prstGeom>
          <a:ln w="50800" cmpd="tri"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" idx="1"/>
          </p:cNvCxnSpPr>
          <p:nvPr/>
        </p:nvCxnSpPr>
        <p:spPr>
          <a:xfrm>
            <a:off x="1443376" y="1619250"/>
            <a:ext cx="116401" cy="1515708"/>
          </a:xfrm>
          <a:prstGeom prst="straightConnector1">
            <a:avLst/>
          </a:prstGeom>
          <a:ln w="25400" cmpd="tri">
            <a:solidFill>
              <a:schemeClr val="accent6">
                <a:lumMod val="75000"/>
              </a:schemeClr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1"/>
          </p:cNvCxnSpPr>
          <p:nvPr/>
        </p:nvCxnSpPr>
        <p:spPr>
          <a:xfrm flipH="1">
            <a:off x="1677575" y="1619250"/>
            <a:ext cx="1893051" cy="1505425"/>
          </a:xfrm>
          <a:prstGeom prst="straightConnector1">
            <a:avLst/>
          </a:prstGeom>
          <a:ln w="25400" cmpd="tri">
            <a:solidFill>
              <a:srgbClr val="00B0F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8" idx="1"/>
          </p:cNvCxnSpPr>
          <p:nvPr/>
        </p:nvCxnSpPr>
        <p:spPr>
          <a:xfrm flipH="1">
            <a:off x="1876425" y="1619250"/>
            <a:ext cx="3821451" cy="1515708"/>
          </a:xfrm>
          <a:prstGeom prst="straightConnector1">
            <a:avLst/>
          </a:prstGeom>
          <a:ln w="25400" cmpd="tri">
            <a:solidFill>
              <a:srgbClr val="7030A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9" idx="1"/>
          </p:cNvCxnSpPr>
          <p:nvPr/>
        </p:nvCxnSpPr>
        <p:spPr>
          <a:xfrm flipH="1">
            <a:off x="2174273" y="1619250"/>
            <a:ext cx="5650853" cy="1485333"/>
          </a:xfrm>
          <a:prstGeom prst="straightConnector1">
            <a:avLst/>
          </a:prstGeom>
          <a:ln w="25400" cmpd="tri">
            <a:solidFill>
              <a:srgbClr val="D84441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15000" y="5133201"/>
            <a:ext cx="295670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شبکه اجتماعی قرآنی</a:t>
            </a:r>
            <a:endParaRPr lang="fa-IR" sz="1400" b="1" dirty="0"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35" name="Cloud 34"/>
          <p:cNvSpPr/>
          <p:nvPr/>
        </p:nvSpPr>
        <p:spPr>
          <a:xfrm rot="19230895">
            <a:off x="5362919" y="3693141"/>
            <a:ext cx="3849339" cy="2574705"/>
          </a:xfrm>
          <a:prstGeom prst="cloud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Rectangle 33"/>
          <p:cNvSpPr/>
          <p:nvPr/>
        </p:nvSpPr>
        <p:spPr>
          <a:xfrm rot="18979957">
            <a:off x="5866972" y="4683291"/>
            <a:ext cx="2715808" cy="461665"/>
          </a:xfrm>
          <a:prstGeom prst="rect">
            <a:avLst/>
          </a:prstGeom>
          <a:noFill/>
          <a:effectLst>
            <a:glow rad="622300">
              <a:srgbClr val="FF0000">
                <a:alpha val="40000"/>
              </a:srgb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2400" dirty="0" smtClean="0">
                <a:ln w="0"/>
                <a:latin typeface="IRANSans" panose="02040503050201020203" pitchFamily="18" charset="-78"/>
                <a:cs typeface="IRANSans" panose="02040503050201020203" pitchFamily="18" charset="-78"/>
              </a:rPr>
              <a:t>هوش اجتماعی قرآنی</a:t>
            </a:r>
            <a:endParaRPr lang="fa-IR" sz="2400" dirty="0">
              <a:ln w="0"/>
              <a:latin typeface="IRANSans" panose="02040503050201020203" pitchFamily="18" charset="-78"/>
              <a:cs typeface="IRANSans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831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3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4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2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9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2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9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2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2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4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8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" grpId="0" animBg="1"/>
      <p:bldP spid="17" grpId="0" animBg="1"/>
      <p:bldP spid="18" grpId="0" animBg="1"/>
      <p:bldP spid="19" grpId="0" animBg="1"/>
      <p:bldP spid="51" grpId="0"/>
      <p:bldP spid="54" grpId="0" animBg="1"/>
      <p:bldP spid="55" grpId="0"/>
      <p:bldP spid="56" grpId="0"/>
      <p:bldP spid="59" grpId="0"/>
      <p:bldP spid="40" grpId="0"/>
      <p:bldP spid="41" grpId="0" animBg="1"/>
      <p:bldP spid="22" grpId="0"/>
      <p:bldP spid="23" grpId="0" animBg="1"/>
      <p:bldP spid="25" grpId="0" animBg="1"/>
      <p:bldP spid="26" grpId="0" animBg="1"/>
      <p:bldP spid="27" grpId="0" animBg="1"/>
      <p:bldP spid="28" grpId="0" animBg="1"/>
      <p:bldP spid="36" grpId="0"/>
      <p:bldP spid="35" grpId="0" animBg="1"/>
      <p:bldP spid="35" grpId="1" animBg="1"/>
      <p:bldP spid="35" grpId="2" animBg="1"/>
      <p:bldP spid="34" grpId="0"/>
      <p:bldP spid="34" grpId="1"/>
      <p:bldP spid="34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949599"/>
              </p:ext>
            </p:extLst>
          </p:nvPr>
        </p:nvGraphicFramePr>
        <p:xfrm>
          <a:off x="1752600" y="1500640"/>
          <a:ext cx="7239000" cy="1219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(تحلیل و تدبر)</a:t>
                      </a:r>
                      <a:endParaRPr lang="fa-IR" sz="1400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(ترجمه</a:t>
                      </a:r>
                      <a:r>
                        <a:rPr lang="fa-IR" sz="1400" b="0" baseline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 قرآن)</a:t>
                      </a:r>
                      <a:endParaRPr lang="fa-IR" sz="1400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A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(مفاهیم قرآنی)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7C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</a:t>
                      </a:r>
                    </a:p>
                    <a:p>
                      <a:pPr algn="ctr" rtl="1"/>
                      <a:r>
                        <a:rPr lang="fa-IR" sz="1400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(لسان قرآن) </a:t>
                      </a:r>
                      <a:endParaRPr lang="fa-IR" sz="1400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A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gridSpan="4"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chemeClr val="tx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نرم افزارهای کاربردی لاین تخصصی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EA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entagon 1"/>
          <p:cNvSpPr/>
          <p:nvPr/>
        </p:nvSpPr>
        <p:spPr>
          <a:xfrm>
            <a:off x="46220" y="1699259"/>
            <a:ext cx="1630180" cy="1004139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مسیر تخصصی</a:t>
            </a:r>
            <a:endParaRPr lang="fa-IR" sz="1400" b="1" dirty="0">
              <a:solidFill>
                <a:schemeClr val="tx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54441"/>
              </p:ext>
            </p:extLst>
          </p:nvPr>
        </p:nvGraphicFramePr>
        <p:xfrm>
          <a:off x="2895600" y="3108960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 اعجاز قرآنی</a:t>
                      </a:r>
                      <a:endParaRPr lang="fa-IR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نرم افزارهای کاربردی اعجاز</a:t>
                      </a:r>
                      <a:endParaRPr lang="fa-IR" b="0" dirty="0">
                        <a:solidFill>
                          <a:schemeClr val="tx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entagon 10"/>
          <p:cNvSpPr/>
          <p:nvPr/>
        </p:nvSpPr>
        <p:spPr>
          <a:xfrm>
            <a:off x="533400" y="3185160"/>
            <a:ext cx="1551214" cy="823686"/>
          </a:xfrm>
          <a:prstGeom prst="homePlate">
            <a:avLst/>
          </a:prstGeom>
          <a:solidFill>
            <a:srgbClr val="6D4E9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مسیر اعجاز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084614" y="457200"/>
            <a:ext cx="1066800" cy="83820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</a:t>
            </a:r>
            <a:r>
              <a:rPr lang="en-US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1</a:t>
            </a:r>
            <a:endParaRPr lang="fa-IR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913414" y="457200"/>
            <a:ext cx="1066800" cy="838200"/>
          </a:xfrm>
          <a:prstGeom prst="downArrow">
            <a:avLst>
              <a:gd name="adj1" fmla="val 75293"/>
              <a:gd name="adj2" fmla="val 50000"/>
            </a:avLst>
          </a:prstGeom>
          <a:solidFill>
            <a:srgbClr val="F57C7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</a:t>
            </a:r>
            <a:r>
              <a:rPr lang="en-US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2</a:t>
            </a:r>
            <a:endParaRPr lang="fa-IR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5666014" y="457200"/>
            <a:ext cx="1066800" cy="83820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</a:t>
            </a:r>
            <a:r>
              <a:rPr lang="en-US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3</a:t>
            </a:r>
            <a:endParaRPr lang="fa-IR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7571014" y="457200"/>
            <a:ext cx="1066800" cy="838200"/>
          </a:xfrm>
          <a:prstGeom prst="downArrow">
            <a:avLst>
              <a:gd name="adj1" fmla="val 75293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فاز</a:t>
            </a:r>
            <a:r>
              <a:rPr lang="en-US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 </a:t>
            </a:r>
            <a:r>
              <a:rPr lang="fa-IR" dirty="0" smtClean="0">
                <a:solidFill>
                  <a:schemeClr val="bg1"/>
                </a:solidFill>
                <a:latin typeface="IRANSans(FaNum)" panose="020B0506030804020204" pitchFamily="34" charset="-78"/>
                <a:ea typeface="Tahoma" panose="020B0604030504040204" pitchFamily="34" charset="0"/>
                <a:cs typeface="IRANSans(FaNum)" panose="020B0506030804020204" pitchFamily="34" charset="-78"/>
              </a:rPr>
              <a:t>4</a:t>
            </a:r>
            <a:endParaRPr lang="fa-IR" dirty="0">
              <a:solidFill>
                <a:schemeClr val="bg1"/>
              </a:solidFill>
              <a:latin typeface="IRANSans(FaNum)" panose="020B0506030804020204" pitchFamily="34" charset="-78"/>
              <a:ea typeface="Tahoma" panose="020B0604030504040204" pitchFamily="34" charset="0"/>
              <a:cs typeface="IRANSans(FaNum)" panose="020B0506030804020204" pitchFamily="34" charset="-78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94086"/>
              </p:ext>
            </p:extLst>
          </p:nvPr>
        </p:nvGraphicFramePr>
        <p:xfrm>
          <a:off x="2895600" y="4343400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 صوت قرآنی</a:t>
                      </a:r>
                      <a:endParaRPr lang="fa-IR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A9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نرم افزارهای کاربردی صوت قرآنی</a:t>
                      </a:r>
                      <a:endParaRPr lang="fa-IR" b="0" dirty="0">
                        <a:solidFill>
                          <a:schemeClr val="tx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" name="Pentagon 48"/>
          <p:cNvSpPr/>
          <p:nvPr/>
        </p:nvSpPr>
        <p:spPr>
          <a:xfrm>
            <a:off x="533400" y="4419600"/>
            <a:ext cx="1551214" cy="812800"/>
          </a:xfrm>
          <a:prstGeom prst="homePlat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مسیر موسیقی</a:t>
            </a:r>
            <a:endParaRPr lang="fa-IR" sz="14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04371"/>
              </p:ext>
            </p:extLst>
          </p:nvPr>
        </p:nvGraphicFramePr>
        <p:xfrm>
          <a:off x="2895600" y="5623447"/>
          <a:ext cx="5867400" cy="975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chemeClr val="bg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پایگاه داده اجتماعی</a:t>
                      </a:r>
                      <a:endParaRPr lang="fa-IR" b="0" dirty="0">
                        <a:solidFill>
                          <a:schemeClr val="bg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50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0" dirty="0" smtClean="0">
                          <a:solidFill>
                            <a:schemeClr val="tx1"/>
                          </a:solidFill>
                          <a:latin typeface="IRANSans" panose="02040503050201020203" pitchFamily="18" charset="-78"/>
                          <a:ea typeface="Tahoma" panose="020B0604030504040204" pitchFamily="34" charset="0"/>
                          <a:cs typeface="IRANSans" panose="02040503050201020203" pitchFamily="18" charset="-78"/>
                        </a:rPr>
                        <a:t>نرم افزارهای کاربردی اجتماعی قرآنی</a:t>
                      </a:r>
                      <a:endParaRPr lang="fa-IR" b="0" dirty="0">
                        <a:solidFill>
                          <a:schemeClr val="tx1"/>
                        </a:solidFill>
                        <a:latin typeface="IRANSans" panose="02040503050201020203" pitchFamily="18" charset="-78"/>
                        <a:ea typeface="Tahoma" panose="020B0604030504040204" pitchFamily="34" charset="0"/>
                        <a:cs typeface="IRANSans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3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" name="Pentagon 51"/>
          <p:cNvSpPr/>
          <p:nvPr/>
        </p:nvSpPr>
        <p:spPr>
          <a:xfrm>
            <a:off x="533400" y="5714161"/>
            <a:ext cx="1551214" cy="823686"/>
          </a:xfrm>
          <a:prstGeom prst="homePlate">
            <a:avLst/>
          </a:prstGeom>
          <a:solidFill>
            <a:srgbClr val="DC5759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bg1"/>
                </a:solidFill>
                <a:latin typeface="IRANSans" panose="02040503050201020203" pitchFamily="18" charset="-78"/>
                <a:ea typeface="Tahoma" panose="020B0604030504040204" pitchFamily="34" charset="0"/>
                <a:cs typeface="IRANSans" panose="02040503050201020203" pitchFamily="18" charset="-78"/>
              </a:rPr>
              <a:t>مسیر اجتماعی</a:t>
            </a:r>
            <a:endParaRPr lang="fa-IR" sz="1600" dirty="0">
              <a:solidFill>
                <a:schemeClr val="bg1"/>
              </a:solidFill>
              <a:latin typeface="IRANSans" panose="02040503050201020203" pitchFamily="18" charset="-78"/>
              <a:ea typeface="Tahoma" panose="020B0604030504040204" pitchFamily="34" charset="0"/>
              <a:cs typeface="IRANSans" panose="02040503050201020203" pitchFamily="18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62118"/>
            <a:ext cx="213360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 smtClean="0">
                <a:ln w="0"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درصد پیشرفت کار</a:t>
            </a:r>
            <a:endParaRPr lang="fa-IR" sz="2400" dirty="0">
              <a:ln w="0"/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52600" y="1388829"/>
            <a:ext cx="1809750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Rectangle 40"/>
          <p:cNvSpPr/>
          <p:nvPr/>
        </p:nvSpPr>
        <p:spPr>
          <a:xfrm>
            <a:off x="1755149" y="1389699"/>
            <a:ext cx="1391672" cy="106173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42" name="Rectangle 41"/>
          <p:cNvSpPr/>
          <p:nvPr/>
        </p:nvSpPr>
        <p:spPr>
          <a:xfrm>
            <a:off x="3568064" y="1388829"/>
            <a:ext cx="1801368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Rectangle 42"/>
          <p:cNvSpPr/>
          <p:nvPr/>
        </p:nvSpPr>
        <p:spPr>
          <a:xfrm>
            <a:off x="3569492" y="1389616"/>
            <a:ext cx="526258" cy="106256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Rectangle 43"/>
          <p:cNvSpPr/>
          <p:nvPr/>
        </p:nvSpPr>
        <p:spPr>
          <a:xfrm>
            <a:off x="5376574" y="1387203"/>
            <a:ext cx="1801368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Rectangle 44"/>
          <p:cNvSpPr/>
          <p:nvPr/>
        </p:nvSpPr>
        <p:spPr>
          <a:xfrm>
            <a:off x="5380198" y="1391105"/>
            <a:ext cx="183358" cy="103141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Rectangle 45"/>
          <p:cNvSpPr/>
          <p:nvPr/>
        </p:nvSpPr>
        <p:spPr>
          <a:xfrm>
            <a:off x="7185084" y="1385319"/>
            <a:ext cx="1806516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Rectangle 46"/>
          <p:cNvSpPr/>
          <p:nvPr/>
        </p:nvSpPr>
        <p:spPr>
          <a:xfrm>
            <a:off x="7185084" y="1388448"/>
            <a:ext cx="130018" cy="103914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1752600" y="2713401"/>
            <a:ext cx="7239000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3" name="Rectangle 52"/>
          <p:cNvSpPr/>
          <p:nvPr/>
        </p:nvSpPr>
        <p:spPr>
          <a:xfrm>
            <a:off x="1752600" y="2716351"/>
            <a:ext cx="2278858" cy="103525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Rectangle 55"/>
          <p:cNvSpPr/>
          <p:nvPr/>
        </p:nvSpPr>
        <p:spPr>
          <a:xfrm>
            <a:off x="2895600" y="3003618"/>
            <a:ext cx="5867399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Rectangle 56"/>
          <p:cNvSpPr/>
          <p:nvPr/>
        </p:nvSpPr>
        <p:spPr>
          <a:xfrm>
            <a:off x="2892029" y="3003618"/>
            <a:ext cx="517927" cy="102455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2895920" y="4080646"/>
            <a:ext cx="5867079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9" name="Rectangle 58"/>
          <p:cNvSpPr/>
          <p:nvPr/>
        </p:nvSpPr>
        <p:spPr>
          <a:xfrm>
            <a:off x="2895835" y="4080502"/>
            <a:ext cx="52625" cy="108502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0" name="Rectangle 59"/>
          <p:cNvSpPr/>
          <p:nvPr/>
        </p:nvSpPr>
        <p:spPr>
          <a:xfrm>
            <a:off x="2892029" y="4249579"/>
            <a:ext cx="5870970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Rectangle 60"/>
          <p:cNvSpPr/>
          <p:nvPr/>
        </p:nvSpPr>
        <p:spPr>
          <a:xfrm>
            <a:off x="2892029" y="4245467"/>
            <a:ext cx="69058" cy="111155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Rectangle 61"/>
          <p:cNvSpPr/>
          <p:nvPr/>
        </p:nvSpPr>
        <p:spPr>
          <a:xfrm>
            <a:off x="2895599" y="5226957"/>
            <a:ext cx="5867399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Rectangle 62"/>
          <p:cNvSpPr/>
          <p:nvPr/>
        </p:nvSpPr>
        <p:spPr>
          <a:xfrm>
            <a:off x="2902741" y="5234101"/>
            <a:ext cx="45719" cy="95671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Rectangle 63"/>
          <p:cNvSpPr/>
          <p:nvPr/>
        </p:nvSpPr>
        <p:spPr>
          <a:xfrm>
            <a:off x="2895600" y="5518072"/>
            <a:ext cx="5867398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5" name="Rectangle 64"/>
          <p:cNvSpPr/>
          <p:nvPr/>
        </p:nvSpPr>
        <p:spPr>
          <a:xfrm>
            <a:off x="2897979" y="5521173"/>
            <a:ext cx="221458" cy="99173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6" name="Rectangle 65"/>
          <p:cNvSpPr/>
          <p:nvPr/>
        </p:nvSpPr>
        <p:spPr>
          <a:xfrm>
            <a:off x="2896789" y="6595473"/>
            <a:ext cx="5867398" cy="10704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7" name="Rectangle 66"/>
          <p:cNvSpPr/>
          <p:nvPr/>
        </p:nvSpPr>
        <p:spPr>
          <a:xfrm>
            <a:off x="2902741" y="6597141"/>
            <a:ext cx="450058" cy="101701"/>
          </a:xfrm>
          <a:prstGeom prst="rect">
            <a:avLst/>
          </a:prstGeom>
          <a:solidFill>
            <a:srgbClr val="3DA907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284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7" presetClass="emph" presetSubtype="0" fill="remove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5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5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25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25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75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6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25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53" grpId="0" animBg="1"/>
      <p:bldP spid="53" grpId="1" animBg="1"/>
      <p:bldP spid="57" grpId="0" animBg="1"/>
      <p:bldP spid="57" grpId="1" animBg="1"/>
      <p:bldP spid="59" grpId="0" animBg="1"/>
      <p:bldP spid="59" grpId="1" animBg="1"/>
      <p:bldP spid="61" grpId="0" animBg="1"/>
      <p:bldP spid="61" grpId="1" animBg="1"/>
      <p:bldP spid="63" grpId="0" animBg="1"/>
      <p:bldP spid="63" grpId="1" animBg="1"/>
      <p:bldP spid="65" grpId="0" animBg="1"/>
      <p:bldP spid="65" grpId="1" animBg="1"/>
      <p:bldP spid="67" grpId="0" animBg="1"/>
      <p:bldP spid="6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588</Words>
  <Application>Microsoft Office PowerPoint</Application>
  <PresentationFormat>On-screen Show (4:3)</PresentationFormat>
  <Paragraphs>161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2  Esfehan</vt:lpstr>
      <vt:lpstr>Arial</vt:lpstr>
      <vt:lpstr>B Titr</vt:lpstr>
      <vt:lpstr>Besmellah 1</vt:lpstr>
      <vt:lpstr>Calibri</vt:lpstr>
      <vt:lpstr>Entezar     &lt;---------</vt:lpstr>
      <vt:lpstr>IRANSans</vt:lpstr>
      <vt:lpstr>IRANSans(FaNum)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</dc:creator>
  <cp:lastModifiedBy>KATO</cp:lastModifiedBy>
  <cp:revision>280</cp:revision>
  <dcterms:created xsi:type="dcterms:W3CDTF">2006-08-16T00:00:00Z</dcterms:created>
  <dcterms:modified xsi:type="dcterms:W3CDTF">2020-02-02T08:24:55Z</dcterms:modified>
</cp:coreProperties>
</file>